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  <p:sldMasterId id="2147483656" r:id="rId2"/>
    <p:sldMasterId id="2147483657" r:id="rId3"/>
    <p:sldMasterId id="2147483658" r:id="rId4"/>
  </p:sldMasterIdLst>
  <p:notesMasterIdLst>
    <p:notesMasterId r:id="rId3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x="9144000" cy="5143500" type="screen16x9"/>
  <p:notesSz cx="7010400" cy="9296400"/>
  <p:embeddedFontLst>
    <p:embeddedFont>
      <p:font typeface="Arial Narrow" panose="020B0606020202030204" pitchFamily="34" charset="0"/>
      <p:regular r:id="rId33"/>
      <p:bold r:id="rId34"/>
      <p:italic r:id="rId35"/>
      <p:boldItalic r:id="rId36"/>
    </p:embeddedFont>
    <p:embeddedFont>
      <p:font typeface="Georgia" panose="02040502050405020303" pitchFamily="18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4"/>
  </p:normalViewPr>
  <p:slideViewPr>
    <p:cSldViewPr snapToGrid="0">
      <p:cViewPr varScale="1">
        <p:scale>
          <a:sx n="118" d="100"/>
          <a:sy n="118" d="100"/>
        </p:scale>
        <p:origin x="86" y="3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font" Target="fonts/font2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3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1925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6400" y="696912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31262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1925" y="8831262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2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0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2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1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2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2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2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3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2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4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2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5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2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6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2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7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2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8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2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2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2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2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1a91ae25b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2"/>
            <a:ext cx="6197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51a91ae25b_1_9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200" cy="41832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51a91ae25b_1_9:notes"/>
          <p:cNvSpPr txBox="1">
            <a:spLocks noGrp="1"/>
          </p:cNvSpPr>
          <p:nvPr>
            <p:ph type="sldNum" idx="12"/>
          </p:nvPr>
        </p:nvSpPr>
        <p:spPr>
          <a:xfrm>
            <a:off x="3971925" y="8831262"/>
            <a:ext cx="3038400" cy="4650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 sz="14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1a91ae25b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2"/>
            <a:ext cx="6197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1a91ae25b_1_15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200" cy="41832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51a91ae25b_1_15:notes"/>
          <p:cNvSpPr txBox="1">
            <a:spLocks noGrp="1"/>
          </p:cNvSpPr>
          <p:nvPr>
            <p:ph type="sldNum" idx="12"/>
          </p:nvPr>
        </p:nvSpPr>
        <p:spPr>
          <a:xfrm>
            <a:off x="3971925" y="8831262"/>
            <a:ext cx="3038400" cy="4650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 sz="14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2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2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3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2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4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2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51a91ae25b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2"/>
            <a:ext cx="6197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51a91ae25b_1_22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200" cy="41832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51a91ae25b_1_22:notes"/>
          <p:cNvSpPr txBox="1">
            <a:spLocks noGrp="1"/>
          </p:cNvSpPr>
          <p:nvPr>
            <p:ph type="sldNum" idx="12"/>
          </p:nvPr>
        </p:nvSpPr>
        <p:spPr>
          <a:xfrm>
            <a:off x="3971925" y="8831262"/>
            <a:ext cx="3038400" cy="4650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 sz="14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5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2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2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2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2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2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2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1a91ae25b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2"/>
            <a:ext cx="6197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1a91ae25b_1_3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200" cy="41832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g51a91ae25b_1_3:notes"/>
          <p:cNvSpPr txBox="1">
            <a:spLocks noGrp="1"/>
          </p:cNvSpPr>
          <p:nvPr>
            <p:ph type="sldNum" idx="12"/>
          </p:nvPr>
        </p:nvSpPr>
        <p:spPr>
          <a:xfrm>
            <a:off x="3971925" y="8831262"/>
            <a:ext cx="3038400" cy="4650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 sz="1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2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-76200" y="2571750"/>
            <a:ext cx="9296400" cy="742950"/>
          </a:xfrm>
          <a:prstGeom prst="rect">
            <a:avLst/>
          </a:prstGeom>
          <a:solidFill>
            <a:srgbClr val="00246C"/>
          </a:solidFill>
          <a:ln>
            <a:noFill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548625" tIns="0" rIns="0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33400" y="3458808"/>
            <a:ext cx="6400800" cy="713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330"/>
              </a:spcBef>
              <a:spcAft>
                <a:spcPts val="0"/>
              </a:spcAft>
              <a:buClr>
                <a:srgbClr val="FFFFFF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spcBef>
                <a:spcPts val="420"/>
              </a:spcBef>
              <a:spcAft>
                <a:spcPts val="0"/>
              </a:spcAft>
              <a:buClr>
                <a:srgbClr val="B7B2AE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360"/>
              </a:spcBef>
              <a:spcAft>
                <a:spcPts val="0"/>
              </a:spcAft>
              <a:buClr>
                <a:srgbClr val="B7B2A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300"/>
              </a:spcBef>
              <a:spcAft>
                <a:spcPts val="0"/>
              </a:spcAft>
              <a:buClr>
                <a:srgbClr val="B7B2AE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300"/>
              </a:spcBef>
              <a:spcAft>
                <a:spcPts val="0"/>
              </a:spcAft>
              <a:buClr>
                <a:srgbClr val="B7B2AE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300"/>
              </a:spcBef>
              <a:spcAft>
                <a:spcPts val="0"/>
              </a:spcAft>
              <a:buClr>
                <a:srgbClr val="B7B2AE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300"/>
              </a:spcBef>
              <a:spcAft>
                <a:spcPts val="0"/>
              </a:spcAft>
              <a:buClr>
                <a:srgbClr val="B7B2AE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300"/>
              </a:spcBef>
              <a:spcAft>
                <a:spcPts val="0"/>
              </a:spcAft>
              <a:buClr>
                <a:srgbClr val="B7B2AE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300"/>
              </a:spcBef>
              <a:spcAft>
                <a:spcPts val="0"/>
              </a:spcAft>
              <a:buClr>
                <a:srgbClr val="B7B2AE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381000" y="342900"/>
            <a:ext cx="87630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body" idx="1"/>
          </p:nvPr>
        </p:nvSpPr>
        <p:spPr>
          <a:xfrm>
            <a:off x="457200" y="91440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71475" algn="l" rtl="0">
              <a:spcBef>
                <a:spcPts val="450"/>
              </a:spcBef>
              <a:spcAft>
                <a:spcPts val="0"/>
              </a:spcAft>
              <a:buClr>
                <a:srgbClr val="FFFFFF"/>
              </a:buClr>
              <a:buSzPts val="2250"/>
              <a:buFont typeface="Arial"/>
              <a:buChar char="•"/>
              <a:defRPr sz="225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52425" algn="l" rtl="0">
              <a:spcBef>
                <a:spcPts val="390"/>
              </a:spcBef>
              <a:spcAft>
                <a:spcPts val="0"/>
              </a:spcAft>
              <a:buClr>
                <a:srgbClr val="FFFFFF"/>
              </a:buClr>
              <a:buSzPts val="1950"/>
              <a:buFont typeface="Arial"/>
              <a:buChar char="–"/>
              <a:defRPr sz="195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33375" algn="l" rtl="0">
              <a:spcBef>
                <a:spcPts val="330"/>
              </a:spcBef>
              <a:spcAft>
                <a:spcPts val="0"/>
              </a:spcAft>
              <a:buClr>
                <a:srgbClr val="FFFFFF"/>
              </a:buClr>
              <a:buSzPts val="1650"/>
              <a:buFont typeface="Arial"/>
              <a:buChar char="•"/>
              <a:defRPr sz="165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14325" algn="l" rtl="0">
              <a:spcBef>
                <a:spcPts val="27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Arial"/>
              <a:buChar char="–"/>
              <a:defRPr sz="135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ctrTitle"/>
          </p:nvPr>
        </p:nvSpPr>
        <p:spPr>
          <a:xfrm>
            <a:off x="152400" y="2000250"/>
            <a:ext cx="88392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>
            <a:spLocks noGrp="1"/>
          </p:cNvSpPr>
          <p:nvPr>
            <p:ph type="ctrTitle"/>
          </p:nvPr>
        </p:nvSpPr>
        <p:spPr>
          <a:xfrm>
            <a:off x="-76200" y="2571750"/>
            <a:ext cx="9296400" cy="742950"/>
          </a:xfrm>
          <a:prstGeom prst="rect">
            <a:avLst/>
          </a:prstGeom>
          <a:solidFill>
            <a:srgbClr val="00246C"/>
          </a:solidFill>
          <a:ln>
            <a:noFill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548625" tIns="0" rIns="0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subTitle" idx="1"/>
          </p:nvPr>
        </p:nvSpPr>
        <p:spPr>
          <a:xfrm>
            <a:off x="533400" y="3458808"/>
            <a:ext cx="6400800" cy="713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330"/>
              </a:spcBef>
              <a:spcAft>
                <a:spcPts val="0"/>
              </a:spcAft>
              <a:buClr>
                <a:srgbClr val="FFFFFF"/>
              </a:buClr>
              <a:buSzPts val="1650"/>
              <a:buFont typeface="Arial"/>
              <a:buNone/>
              <a:defRPr sz="165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spcBef>
                <a:spcPts val="420"/>
              </a:spcBef>
              <a:spcAft>
                <a:spcPts val="0"/>
              </a:spcAft>
              <a:buClr>
                <a:srgbClr val="B7B2AE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360"/>
              </a:spcBef>
              <a:spcAft>
                <a:spcPts val="0"/>
              </a:spcAft>
              <a:buClr>
                <a:srgbClr val="B7B2A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300"/>
              </a:spcBef>
              <a:spcAft>
                <a:spcPts val="0"/>
              </a:spcAft>
              <a:buClr>
                <a:srgbClr val="B7B2AE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300"/>
              </a:spcBef>
              <a:spcAft>
                <a:spcPts val="0"/>
              </a:spcAft>
              <a:buClr>
                <a:srgbClr val="B7B2AE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300"/>
              </a:spcBef>
              <a:spcAft>
                <a:spcPts val="0"/>
              </a:spcAft>
              <a:buClr>
                <a:srgbClr val="B7B2AE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300"/>
              </a:spcBef>
              <a:spcAft>
                <a:spcPts val="0"/>
              </a:spcAft>
              <a:buClr>
                <a:srgbClr val="B7B2AE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300"/>
              </a:spcBef>
              <a:spcAft>
                <a:spcPts val="0"/>
              </a:spcAft>
              <a:buClr>
                <a:srgbClr val="B7B2AE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300"/>
              </a:spcBef>
              <a:spcAft>
                <a:spcPts val="0"/>
              </a:spcAft>
              <a:buClr>
                <a:srgbClr val="B7B2AE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B7B2A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7D9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4248150"/>
            <a:ext cx="1563687" cy="5334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7D90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4248150"/>
            <a:ext cx="1563687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5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5"/>
          <p:cNvSpPr txBox="1"/>
          <p:nvPr/>
        </p:nvSpPr>
        <p:spPr>
          <a:xfrm>
            <a:off x="-152400" y="202800"/>
            <a:ext cx="9296400" cy="676800"/>
          </a:xfrm>
          <a:prstGeom prst="rect">
            <a:avLst/>
          </a:prstGeom>
          <a:solidFill>
            <a:srgbClr val="00246C"/>
          </a:solidFill>
          <a:ln>
            <a:noFill/>
          </a:ln>
          <a:effectLst>
            <a:outerShdw blurRad="63500" dist="61087" dir="5400000">
              <a:srgbClr val="80808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7D90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4248150"/>
            <a:ext cx="1563687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7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7"/>
          <p:cNvSpPr txBox="1"/>
          <p:nvPr/>
        </p:nvSpPr>
        <p:spPr>
          <a:xfrm>
            <a:off x="-152400" y="2000250"/>
            <a:ext cx="9525000" cy="1200150"/>
          </a:xfrm>
          <a:prstGeom prst="rect">
            <a:avLst/>
          </a:prstGeom>
          <a:solidFill>
            <a:srgbClr val="00246C"/>
          </a:solidFill>
          <a:ln>
            <a:noFill/>
          </a:ln>
          <a:effectLst>
            <a:outerShdw blurRad="63500" dist="61087" dir="5400000">
              <a:srgbClr val="80808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7D90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4248150"/>
            <a:ext cx="1563687" cy="5334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2"/>
          <p:cNvSpPr txBox="1">
            <a:spLocks noGrp="1"/>
          </p:cNvSpPr>
          <p:nvPr>
            <p:ph type="ctrTitle"/>
          </p:nvPr>
        </p:nvSpPr>
        <p:spPr>
          <a:xfrm>
            <a:off x="-72750" y="499725"/>
            <a:ext cx="9289500" cy="742800"/>
          </a:xfrm>
          <a:prstGeom prst="rect">
            <a:avLst/>
          </a:prstGeom>
          <a:solidFill>
            <a:srgbClr val="00246C"/>
          </a:solidFill>
          <a:ln>
            <a:noFill/>
          </a:ln>
          <a:effectLst>
            <a:outerShdw blurRad="63500" dist="50799" dir="2700000">
              <a:srgbClr val="808080">
                <a:alpha val="39607"/>
              </a:srgbClr>
            </a:outerShdw>
          </a:effectLst>
        </p:spPr>
        <p:txBody>
          <a:bodyPr spcFirstLastPara="1" wrap="square" lIns="548625" tIns="0" rIns="0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Narrow"/>
              <a:buNone/>
            </a:pPr>
            <a:r>
              <a:rPr lang="en-US" sz="440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Welcome Guests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2"/>
          <p:cNvSpPr txBox="1">
            <a:spLocks noGrp="1"/>
          </p:cNvSpPr>
          <p:nvPr>
            <p:ph type="subTitle" idx="1"/>
          </p:nvPr>
        </p:nvSpPr>
        <p:spPr>
          <a:xfrm>
            <a:off x="419100" y="1771700"/>
            <a:ext cx="8305800" cy="12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Newark Morning Rotary</a:t>
            </a:r>
            <a:endParaRPr sz="28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Discover Rotary Hour</a:t>
            </a:r>
            <a:endParaRPr sz="2800" b="0" i="0" u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May 29, 2019</a:t>
            </a:r>
            <a:endParaRPr sz="2800" b="0" i="0" u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</a:pPr>
            <a:endParaRPr sz="2800" b="0" i="0" u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>
            <a:spLocks noGrp="1"/>
          </p:cNvSpPr>
          <p:nvPr>
            <p:ph type="ctrTitle"/>
          </p:nvPr>
        </p:nvSpPr>
        <p:spPr>
          <a:xfrm>
            <a:off x="76200" y="2000250"/>
            <a:ext cx="90678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Narrow"/>
              <a:buNone/>
            </a:pPr>
            <a:r>
              <a:rPr lang="en-US" sz="400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Newark Morning Rotary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title"/>
          </p:nvPr>
        </p:nvSpPr>
        <p:spPr>
          <a:xfrm>
            <a:off x="381000" y="342900"/>
            <a:ext cx="87630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Narrow"/>
              <a:buNone/>
            </a:pPr>
            <a:r>
              <a:rPr lang="en-US" sz="320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Newark Morning Rotary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2"/>
          <p:cNvSpPr txBox="1"/>
          <p:nvPr/>
        </p:nvSpPr>
        <p:spPr>
          <a:xfrm>
            <a:off x="609600" y="1504950"/>
            <a:ext cx="7467600" cy="157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Celebrated 20</a:t>
            </a:r>
            <a:r>
              <a:rPr lang="en-US" sz="2400" b="0" i="0" u="none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Anniversary in 2019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40+ Members of Varied Interests and Professions</a:t>
            </a: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>
                <a:solidFill>
                  <a:schemeClr val="lt1"/>
                </a:solidFill>
              </a:rPr>
              <a:t>Meet weekly on Thursdays from 7:00am - 8:15am</a:t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3"/>
          <p:cNvSpPr txBox="1">
            <a:spLocks noGrp="1"/>
          </p:cNvSpPr>
          <p:nvPr>
            <p:ph type="title"/>
          </p:nvPr>
        </p:nvSpPr>
        <p:spPr>
          <a:xfrm>
            <a:off x="249237" y="209550"/>
            <a:ext cx="8742362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Narrow"/>
              <a:buNone/>
            </a:pPr>
            <a:r>
              <a:rPr lang="en-US" sz="320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Dedicated to 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320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erving the Community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3"/>
          <p:cNvSpPr txBox="1"/>
          <p:nvPr/>
        </p:nvSpPr>
        <p:spPr>
          <a:xfrm>
            <a:off x="249237" y="819150"/>
            <a:ext cx="74676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give Money when Vital…</a:t>
            </a:r>
            <a:endParaRPr/>
          </a:p>
        </p:txBody>
      </p:sp>
      <p:pic>
        <p:nvPicPr>
          <p:cNvPr id="110" name="Google Shape;11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660000">
            <a:off x="4992687" y="1966912"/>
            <a:ext cx="3429000" cy="2614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3" descr="C:\Users\Robin\Documents\Rotary\AMclub\Discover Rotary pics\Shelterbox on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20000">
            <a:off x="403225" y="1885950"/>
            <a:ext cx="3962400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4"/>
          <p:cNvSpPr txBox="1">
            <a:spLocks noGrp="1"/>
          </p:cNvSpPr>
          <p:nvPr>
            <p:ph type="title"/>
          </p:nvPr>
        </p:nvSpPr>
        <p:spPr>
          <a:xfrm>
            <a:off x="381000" y="342900"/>
            <a:ext cx="87630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Narrow"/>
              <a:buNone/>
            </a:pPr>
            <a:r>
              <a:rPr lang="en-US" sz="400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… and time when we can.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p2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 rot="480007">
            <a:off x="4598259" y="1339409"/>
            <a:ext cx="3983468" cy="2396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4" descr="C:\Users\Robin\Documents\Rotary\AMclub\Discover Rotary pics\Highway cleanup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60000">
            <a:off x="290150" y="1126515"/>
            <a:ext cx="3766553" cy="2824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 txBox="1">
            <a:spLocks noGrp="1"/>
          </p:cNvSpPr>
          <p:nvPr>
            <p:ph type="title"/>
          </p:nvPr>
        </p:nvSpPr>
        <p:spPr>
          <a:xfrm>
            <a:off x="381000" y="342900"/>
            <a:ext cx="87630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Narrow"/>
              <a:buNone/>
            </a:pPr>
            <a:r>
              <a:rPr lang="en-US" sz="320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320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port 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320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320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ur Community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5"/>
          <p:cNvSpPr txBox="1"/>
          <p:nvPr/>
        </p:nvSpPr>
        <p:spPr>
          <a:xfrm>
            <a:off x="187775" y="1163975"/>
            <a:ext cx="74676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One HUGE Fundraiser per Year –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 b="0" i="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Report </a:t>
            </a:r>
            <a:r>
              <a:rPr lang="en-US" sz="2400" u="sng">
                <a:solidFill>
                  <a:schemeClr val="lt1"/>
                </a:solidFill>
              </a:rPr>
              <a:t>T</a:t>
            </a:r>
            <a:r>
              <a:rPr lang="en-US" sz="2400" b="0" i="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  <a:r>
              <a:rPr lang="en-US" sz="2400" u="sng">
                <a:solidFill>
                  <a:schemeClr val="lt1"/>
                </a:solidFill>
              </a:rPr>
              <a:t>Our</a:t>
            </a:r>
            <a:r>
              <a:rPr lang="en-US" sz="2400" b="0" i="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Community</a:t>
            </a:r>
            <a:endParaRPr u="sng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Nearly $700,000 Raised for Community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Service Projects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Money Spent on Humanitarian Projects:</a:t>
            </a:r>
            <a:endParaRPr/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Locally, Regionally, Globally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Not One Penny Spent on Ourselves</a:t>
            </a:r>
            <a:endParaRPr/>
          </a:p>
        </p:txBody>
      </p:sp>
      <p:pic>
        <p:nvPicPr>
          <p:cNvPr id="125" name="Google Shape;12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660000">
            <a:off x="6284913" y="1358900"/>
            <a:ext cx="2351088" cy="3198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6"/>
          <p:cNvSpPr txBox="1">
            <a:spLocks noGrp="1"/>
          </p:cNvSpPr>
          <p:nvPr>
            <p:ph type="title"/>
          </p:nvPr>
        </p:nvSpPr>
        <p:spPr>
          <a:xfrm>
            <a:off x="381000" y="342900"/>
            <a:ext cx="87630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Narrow"/>
              <a:buNone/>
            </a:pPr>
            <a:r>
              <a:rPr lang="en-US" sz="320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 Raffle Tickets, Pizza Kits, or 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ongoing sales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26" descr="C:\Users\Robin\Documents\Rotary\AMclub\Report 2019\Pics\Flags for Heroes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09800" y="1047750"/>
            <a:ext cx="6711900" cy="377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7"/>
          <p:cNvSpPr txBox="1">
            <a:spLocks noGrp="1"/>
          </p:cNvSpPr>
          <p:nvPr>
            <p:ph type="title"/>
          </p:nvPr>
        </p:nvSpPr>
        <p:spPr>
          <a:xfrm>
            <a:off x="381000" y="342900"/>
            <a:ext cx="87630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Narrow"/>
              <a:buNone/>
            </a:pPr>
            <a:r>
              <a:rPr lang="en-US" sz="320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Newark Morning Rotary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7"/>
          <p:cNvSpPr txBox="1"/>
          <p:nvPr/>
        </p:nvSpPr>
        <p:spPr>
          <a:xfrm>
            <a:off x="609600" y="1047750"/>
            <a:ext cx="74676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Who are We at Newark Morning Rotary?</a:t>
            </a:r>
            <a:endParaRPr/>
          </a:p>
        </p:txBody>
      </p:sp>
      <p:sp>
        <p:nvSpPr>
          <p:cNvPr id="138" name="Google Shape;138;p27"/>
          <p:cNvSpPr txBox="1"/>
          <p:nvPr/>
        </p:nvSpPr>
        <p:spPr>
          <a:xfrm>
            <a:off x="609600" y="1771650"/>
            <a:ext cx="7467600" cy="157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Men and Women, Ages 30 to 80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Working and Retired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40+ Members: Variety of Professions and Interests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/>
          <p:cNvSpPr txBox="1">
            <a:spLocks noGrp="1"/>
          </p:cNvSpPr>
          <p:nvPr>
            <p:ph type="title"/>
          </p:nvPr>
        </p:nvSpPr>
        <p:spPr>
          <a:xfrm>
            <a:off x="381000" y="342900"/>
            <a:ext cx="87630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Narrow"/>
              <a:buNone/>
            </a:pPr>
            <a:r>
              <a:rPr lang="en-US" sz="400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We’re just like you …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8"/>
          <p:cNvSpPr txBox="1">
            <a:spLocks noGrp="1"/>
          </p:cNvSpPr>
          <p:nvPr>
            <p:ph type="body" idx="1"/>
          </p:nvPr>
        </p:nvSpPr>
        <p:spPr>
          <a:xfrm>
            <a:off x="776725" y="931313"/>
            <a:ext cx="7391400" cy="3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Higher Education			Clergy</a:t>
            </a:r>
            <a:endParaRPr/>
          </a:p>
          <a:p>
            <a:pPr marL="257175" marR="0" lvl="0" indent="-25717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Engineering					Media</a:t>
            </a:r>
            <a:endParaRPr/>
          </a:p>
          <a:p>
            <a:pPr marL="257175" marR="0" lvl="0" indent="-25717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Law							Flight Instructing</a:t>
            </a:r>
            <a:endParaRPr/>
          </a:p>
          <a:p>
            <a:pPr marL="257175" marR="0" lvl="0" indent="-25717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Real Estate					Non-Profit  </a:t>
            </a:r>
            <a:endParaRPr/>
          </a:p>
          <a:p>
            <a:pPr marL="257175" marR="0" lvl="0" indent="-25717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Financial Planning</a:t>
            </a:r>
            <a:r>
              <a:rPr lang="en-US" sz="2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			Hotel Management</a:t>
            </a:r>
            <a:endParaRPr/>
          </a:p>
          <a:p>
            <a:pPr marL="257175" marR="0" lvl="0" indent="-25717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Accounting					</a:t>
            </a:r>
            <a:r>
              <a:rPr lang="en-US" sz="2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Communications</a:t>
            </a:r>
            <a:endParaRPr/>
          </a:p>
          <a:p>
            <a:pPr marL="257175" marR="0" lvl="0" indent="-25717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Business Owner</a:t>
            </a:r>
            <a:r>
              <a:rPr lang="en-US" sz="2400">
                <a:solidFill>
                  <a:schemeClr val="lt1"/>
                </a:solidFill>
              </a:rPr>
              <a:t>s			Retired</a:t>
            </a:r>
            <a:endParaRPr sz="24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57175" marR="0" lvl="0" indent="-257175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and more</a:t>
            </a:r>
            <a:r>
              <a:rPr lang="en-US" sz="2400">
                <a:solidFill>
                  <a:schemeClr val="lt1"/>
                </a:solidFill>
              </a:rPr>
              <a:t> ..</a:t>
            </a:r>
            <a:r>
              <a:rPr lang="en-US" sz="2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  <a:endParaRPr/>
          </a:p>
          <a:p>
            <a:pPr marL="257175" marR="0" lvl="0" indent="-117475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57175" marR="0" lvl="0" indent="-117475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4925" y="844550"/>
            <a:ext cx="9220200" cy="429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9"/>
          <p:cNvSpPr txBox="1">
            <a:spLocks noGrp="1"/>
          </p:cNvSpPr>
          <p:nvPr>
            <p:ph type="title"/>
          </p:nvPr>
        </p:nvSpPr>
        <p:spPr>
          <a:xfrm>
            <a:off x="381000" y="342900"/>
            <a:ext cx="87630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Narrow"/>
              <a:buNone/>
            </a:pPr>
            <a:r>
              <a:rPr lang="en-US" sz="320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Newark Morning Rotary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 txBox="1">
            <a:spLocks noGrp="1"/>
          </p:cNvSpPr>
          <p:nvPr>
            <p:ph type="ctrTitle"/>
          </p:nvPr>
        </p:nvSpPr>
        <p:spPr>
          <a:xfrm>
            <a:off x="76200" y="2000250"/>
            <a:ext cx="90678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Narrow"/>
              <a:buNone/>
            </a:pPr>
            <a:r>
              <a:rPr lang="en-US" sz="400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Is </a:t>
            </a:r>
            <a:r>
              <a:rPr lang="en-US" sz="4000"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400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his for Me?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>
            <a:spLocks noGrp="1"/>
          </p:cNvSpPr>
          <p:nvPr>
            <p:ph type="body" idx="1"/>
          </p:nvPr>
        </p:nvSpPr>
        <p:spPr>
          <a:xfrm>
            <a:off x="1294675" y="1758675"/>
            <a:ext cx="6629400" cy="16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It’s busy peop</a:t>
            </a:r>
            <a:r>
              <a:rPr lang="en-US" sz="2200"/>
              <a:t>le,</a:t>
            </a:r>
            <a:endParaRPr sz="2200"/>
          </a:p>
          <a:p>
            <a:pPr marL="0" marR="0" lvl="0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just like you and me,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working to make life just a little bit better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for others here at home and around the world.</a:t>
            </a:r>
            <a:endParaRPr/>
          </a:p>
        </p:txBody>
      </p:sp>
      <p:sp>
        <p:nvSpPr>
          <p:cNvPr id="46" name="Google Shape;46;p13"/>
          <p:cNvSpPr txBox="1"/>
          <p:nvPr/>
        </p:nvSpPr>
        <p:spPr>
          <a:xfrm>
            <a:off x="1018800" y="70750"/>
            <a:ext cx="64737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Narrow"/>
              <a:buNone/>
            </a:pPr>
            <a:r>
              <a:rPr lang="en-US" sz="4400">
                <a:solidFill>
                  <a:schemeClr val="lt1"/>
                </a:solidFill>
              </a:rPr>
              <a:t>What is Rotary?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1"/>
          <p:cNvSpPr txBox="1">
            <a:spLocks noGrp="1"/>
          </p:cNvSpPr>
          <p:nvPr>
            <p:ph type="title"/>
          </p:nvPr>
        </p:nvSpPr>
        <p:spPr>
          <a:xfrm>
            <a:off x="381000" y="342900"/>
            <a:ext cx="87630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Narrow"/>
              <a:buNone/>
            </a:pPr>
            <a:r>
              <a:rPr lang="en-US" sz="320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Is 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320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his for Me?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31"/>
          <p:cNvSpPr txBox="1"/>
          <p:nvPr/>
        </p:nvSpPr>
        <p:spPr>
          <a:xfrm>
            <a:off x="533400" y="1047750"/>
            <a:ext cx="74676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Thursday Mornings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7:00 am to 8:15 am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Come Dressed as You would for Your Work</a:t>
            </a:r>
            <a:endParaRPr/>
          </a:p>
        </p:txBody>
      </p:sp>
      <p:pic>
        <p:nvPicPr>
          <p:cNvPr id="162" name="Google Shape;162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00000">
            <a:off x="4132262" y="2625725"/>
            <a:ext cx="4572000" cy="2239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60000">
            <a:off x="411162" y="2549525"/>
            <a:ext cx="2895600" cy="2408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"/>
          <p:cNvSpPr txBox="1">
            <a:spLocks noGrp="1"/>
          </p:cNvSpPr>
          <p:nvPr>
            <p:ph type="title"/>
          </p:nvPr>
        </p:nvSpPr>
        <p:spPr>
          <a:xfrm>
            <a:off x="381000" y="342900"/>
            <a:ext cx="8763000" cy="39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Narrow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Is This for Me?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32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23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-US" sz="2400" b="1"/>
              <a:t>Do you enjoy</a:t>
            </a:r>
            <a:endParaRPr sz="2400" b="1"/>
          </a:p>
          <a:p>
            <a:pPr marL="457200" lvl="0" indent="-381000" algn="l" rtl="0">
              <a:spcBef>
                <a:spcPts val="45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working with others to solve problems?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helping those in need?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being part of something larger than yourself?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finding time when you thought you had none?</a:t>
            </a:r>
            <a:endParaRPr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3"/>
          <p:cNvSpPr txBox="1">
            <a:spLocks noGrp="1"/>
          </p:cNvSpPr>
          <p:nvPr>
            <p:ph type="title"/>
          </p:nvPr>
        </p:nvSpPr>
        <p:spPr>
          <a:xfrm>
            <a:off x="381000" y="463175"/>
            <a:ext cx="8763000" cy="39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Is This for Me?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33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292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-US" u="sng"/>
              <a:t>Membership Types</a:t>
            </a:r>
            <a:endParaRPr u="sng"/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-US"/>
              <a:t>  Regular			Attend most meetings, Standard fees</a:t>
            </a:r>
            <a:endParaRPr/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-US"/>
              <a:t>  Corporate		Shared attendance responsibilities</a:t>
            </a:r>
            <a:endParaRPr/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-US"/>
              <a:t>  Service			Attend 1 meeting per month, 26 Rotary </a:t>
            </a:r>
            <a:endParaRPr/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-US"/>
              <a:t>					service hours per year, reduced fees</a:t>
            </a:r>
            <a:endParaRPr/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-US"/>
              <a:t>  Student			Attend most meetings</a:t>
            </a:r>
            <a:r>
              <a:rPr lang="en-US">
                <a:solidFill>
                  <a:schemeClr val="lt1"/>
                </a:solidFill>
              </a:rPr>
              <a:t>, 26 Rotary service</a:t>
            </a:r>
            <a:endParaRPr>
              <a:solidFill>
                <a:schemeClr val="lt1"/>
              </a:solidFill>
            </a:endParaRPr>
          </a:p>
          <a:p>
            <a:pPr marL="1828800" lvl="0" indent="45720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hours per year, reduced fees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>
            <a:spLocks noGrp="1"/>
          </p:cNvSpPr>
          <p:nvPr>
            <p:ph type="title"/>
          </p:nvPr>
        </p:nvSpPr>
        <p:spPr>
          <a:xfrm>
            <a:off x="381000" y="209550"/>
            <a:ext cx="8763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Narrow"/>
              <a:buNone/>
            </a:pPr>
            <a:r>
              <a:rPr lang="en-US" sz="320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Is 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320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his for Me?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34"/>
          <p:cNvSpPr txBox="1"/>
          <p:nvPr/>
        </p:nvSpPr>
        <p:spPr>
          <a:xfrm>
            <a:off x="609600" y="971550"/>
            <a:ext cx="80772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Can you see yourself doing this?</a:t>
            </a:r>
            <a:endParaRPr/>
          </a:p>
        </p:txBody>
      </p:sp>
      <p:pic>
        <p:nvPicPr>
          <p:cNvPr id="184" name="Google Shape;184;p34" descr="C:\Users\Robin\Documents\Rotary\AMclub\Report 2017\Pics 17\Adaptive bike one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 rot="-420000">
            <a:off x="2716212" y="2236787"/>
            <a:ext cx="3862387" cy="257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4" descr="C:\Users\Robin\Documents\Rotary\AMclub\Report 2016\2016 pics\Dictionarie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733550"/>
            <a:ext cx="3048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60002">
            <a:off x="6664821" y="1392592"/>
            <a:ext cx="2220583" cy="2305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5"/>
          <p:cNvSpPr txBox="1">
            <a:spLocks noGrp="1"/>
          </p:cNvSpPr>
          <p:nvPr>
            <p:ph type="title"/>
          </p:nvPr>
        </p:nvSpPr>
        <p:spPr>
          <a:xfrm>
            <a:off x="381000" y="342900"/>
            <a:ext cx="87630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Narrow"/>
              <a:buNone/>
            </a:pPr>
            <a:r>
              <a:rPr lang="en-US" sz="320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Is 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320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his for Me?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5"/>
          <p:cNvSpPr txBox="1"/>
          <p:nvPr/>
        </p:nvSpPr>
        <p:spPr>
          <a:xfrm>
            <a:off x="609600" y="1504950"/>
            <a:ext cx="7467600" cy="193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Why did We become Rotarians?</a:t>
            </a:r>
            <a:endParaRPr sz="2400" b="0" i="0" u="sng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800" u="sng">
              <a:solidFill>
                <a:schemeClr val="lt1"/>
              </a:solidFill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</a:rPr>
              <a:t> f</a:t>
            </a: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 the Opportunity to Help Others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</a:rPr>
              <a:t> f</a:t>
            </a: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 Fellowship and Fun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</a:rPr>
              <a:t> to</a:t>
            </a: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Develop Professional Relationships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6"/>
          <p:cNvSpPr txBox="1">
            <a:spLocks noGrp="1"/>
          </p:cNvSpPr>
          <p:nvPr>
            <p:ph type="title"/>
          </p:nvPr>
        </p:nvSpPr>
        <p:spPr>
          <a:xfrm>
            <a:off x="381000" y="342900"/>
            <a:ext cx="87630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Narrow"/>
              <a:buNone/>
            </a:pPr>
            <a:r>
              <a:rPr lang="en-US" sz="320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Is 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320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his for Me?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36"/>
          <p:cNvSpPr txBox="1"/>
          <p:nvPr/>
        </p:nvSpPr>
        <p:spPr>
          <a:xfrm>
            <a:off x="609600" y="2038350"/>
            <a:ext cx="7467600" cy="12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Is </a:t>
            </a:r>
            <a:r>
              <a:rPr lang="en-US" sz="2400">
                <a:solidFill>
                  <a:schemeClr val="lt1"/>
                </a:solidFill>
              </a:rPr>
              <a:t>T</a:t>
            </a: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his for You?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Join Us for a Meeting</a:t>
            </a:r>
            <a:r>
              <a:rPr lang="en-US" sz="2400">
                <a:solidFill>
                  <a:schemeClr val="lt1"/>
                </a:solidFill>
              </a:rPr>
              <a:t>,</a:t>
            </a: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and then </a:t>
            </a: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Answer for Yourself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7"/>
          <p:cNvSpPr txBox="1">
            <a:spLocks noGrp="1"/>
          </p:cNvSpPr>
          <p:nvPr>
            <p:ph type="title"/>
          </p:nvPr>
        </p:nvSpPr>
        <p:spPr>
          <a:xfrm>
            <a:off x="381000" y="342900"/>
            <a:ext cx="8763000" cy="39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Narrow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Is This for Me?</a:t>
            </a:r>
            <a:endParaRPr/>
          </a:p>
        </p:txBody>
      </p:sp>
      <p:sp>
        <p:nvSpPr>
          <p:cNvPr id="205" name="Google Shape;205;p37"/>
          <p:cNvSpPr txBox="1">
            <a:spLocks noGrp="1"/>
          </p:cNvSpPr>
          <p:nvPr>
            <p:ph type="body" idx="1"/>
          </p:nvPr>
        </p:nvSpPr>
        <p:spPr>
          <a:xfrm>
            <a:off x="381000" y="2117151"/>
            <a:ext cx="8229600" cy="64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-US" sz="4800"/>
              <a:t>Questions??</a:t>
            </a:r>
            <a:endParaRPr sz="48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8"/>
          <p:cNvSpPr txBox="1">
            <a:spLocks noGrp="1"/>
          </p:cNvSpPr>
          <p:nvPr>
            <p:ph type="ctrTitle"/>
          </p:nvPr>
        </p:nvSpPr>
        <p:spPr>
          <a:xfrm>
            <a:off x="-133350" y="1623725"/>
            <a:ext cx="9296400" cy="742800"/>
          </a:xfrm>
          <a:prstGeom prst="rect">
            <a:avLst/>
          </a:prstGeom>
          <a:solidFill>
            <a:srgbClr val="00246C"/>
          </a:solidFill>
          <a:ln>
            <a:noFill/>
          </a:ln>
          <a:effectLst>
            <a:outerShdw blurRad="63500" dist="50799" dir="2700000">
              <a:srgbClr val="808080">
                <a:alpha val="39607"/>
              </a:srgbClr>
            </a:outerShdw>
          </a:effectLst>
        </p:spPr>
        <p:txBody>
          <a:bodyPr spcFirstLastPara="1" wrap="square" lIns="548625" tIns="0" rIns="0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Narrow"/>
              <a:buNone/>
            </a:pPr>
            <a:r>
              <a:rPr lang="en-US" sz="440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 for Attending!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8"/>
          <p:cNvSpPr txBox="1">
            <a:spLocks noGrp="1"/>
          </p:cNvSpPr>
          <p:nvPr>
            <p:ph type="subTitle" idx="1"/>
          </p:nvPr>
        </p:nvSpPr>
        <p:spPr>
          <a:xfrm>
            <a:off x="361950" y="2657825"/>
            <a:ext cx="8305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1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Newark Morning Rotary</a:t>
            </a:r>
            <a:endParaRPr sz="18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1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Discover Rotary Hour</a:t>
            </a:r>
            <a:endParaRPr sz="1800" b="0" i="0" u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1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May 29, 2019</a:t>
            </a:r>
            <a:endParaRPr sz="1800" b="0" i="0" u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endParaRPr sz="1800" b="0" i="0" u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body" idx="1"/>
          </p:nvPr>
        </p:nvSpPr>
        <p:spPr>
          <a:xfrm>
            <a:off x="1074450" y="1140775"/>
            <a:ext cx="7162800" cy="29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397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•"/>
            </a:pPr>
            <a:r>
              <a:rPr lang="en-US" sz="2200"/>
              <a:t> </a:t>
            </a:r>
            <a:r>
              <a:rPr lang="en-US" sz="22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Clean drinking water for people …</a:t>
            </a:r>
            <a:endParaRPr/>
          </a:p>
          <a:p>
            <a:pPr marL="0" marR="0" lvl="0" indent="-1397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•"/>
            </a:pPr>
            <a:r>
              <a:rPr lang="en-US" sz="2200"/>
              <a:t> </a:t>
            </a:r>
            <a:r>
              <a:rPr lang="en-US" sz="22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Vaccinations for millions of children …</a:t>
            </a:r>
            <a:endParaRPr sz="2200" b="0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-1397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•"/>
            </a:pPr>
            <a:r>
              <a:rPr lang="en-US" sz="2200"/>
              <a:t> </a:t>
            </a:r>
            <a:r>
              <a:rPr lang="en-US" sz="22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Schools and books for children …</a:t>
            </a:r>
            <a:endParaRPr/>
          </a:p>
          <a:p>
            <a:pPr marL="0" marR="0" lvl="0" indent="-1397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•"/>
            </a:pPr>
            <a:r>
              <a:rPr lang="en-US" sz="2200"/>
              <a:t> </a:t>
            </a:r>
            <a:r>
              <a:rPr lang="en-US" sz="22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Health care for mothers and babies …</a:t>
            </a:r>
            <a:endParaRPr/>
          </a:p>
          <a:p>
            <a:pPr marL="0" marR="0" lvl="0" indent="-1397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•"/>
            </a:pPr>
            <a:r>
              <a:rPr lang="en-US" sz="2200"/>
              <a:t> </a:t>
            </a:r>
            <a:r>
              <a:rPr lang="en-US" sz="22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Peace and conflict resolution in communities …</a:t>
            </a:r>
            <a:endParaRPr/>
          </a:p>
          <a:p>
            <a:pPr marL="0" marR="0" lvl="0" indent="-1397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•"/>
            </a:pPr>
            <a:r>
              <a:rPr lang="en-US" sz="2200"/>
              <a:t> </a:t>
            </a:r>
            <a:r>
              <a:rPr lang="en-US" sz="22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Food on the table of families …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							      	… that we</a:t>
            </a:r>
            <a:r>
              <a:rPr lang="en-US" sz="2200"/>
              <a:t>’ll</a:t>
            </a:r>
            <a:r>
              <a:rPr lang="en-US" sz="22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never meet.</a:t>
            </a:r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ctrTitle"/>
          </p:nvPr>
        </p:nvSpPr>
        <p:spPr>
          <a:xfrm>
            <a:off x="-72750" y="263550"/>
            <a:ext cx="9289500" cy="742800"/>
          </a:xfrm>
          <a:prstGeom prst="rect">
            <a:avLst/>
          </a:prstGeom>
          <a:solidFill>
            <a:srgbClr val="00246C"/>
          </a:solidFill>
          <a:ln>
            <a:noFill/>
          </a:ln>
          <a:effectLst>
            <a:outerShdw blurRad="63500" dist="50799" dir="2700000">
              <a:srgbClr val="808080">
                <a:alpha val="39610"/>
              </a:srgbClr>
            </a:outerShdw>
          </a:effectLst>
        </p:spPr>
        <p:txBody>
          <a:bodyPr spcFirstLastPara="1" wrap="square" lIns="548625" tIns="0" rIns="0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Narrow"/>
              <a:buNone/>
            </a:pPr>
            <a:r>
              <a:rPr lang="en-US" sz="4400">
                <a:solidFill>
                  <a:schemeClr val="lt1"/>
                </a:solidFill>
              </a:rPr>
              <a:t>Rotary is ...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ctrTitle"/>
          </p:nvPr>
        </p:nvSpPr>
        <p:spPr>
          <a:xfrm>
            <a:off x="76200" y="2000250"/>
            <a:ext cx="90678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Narrow"/>
              <a:buNone/>
            </a:pPr>
            <a:r>
              <a:rPr lang="en-US" sz="400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Rotary In the World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81000" y="342900"/>
            <a:ext cx="87630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Narrow"/>
              <a:buNone/>
            </a:pPr>
            <a:r>
              <a:rPr lang="en-US" sz="320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Our History – Paul Harris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Google Shape;63;p16" descr="Image result for rotary international history paul harri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1200150"/>
            <a:ext cx="4549775" cy="289242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6"/>
          <p:cNvSpPr txBox="1"/>
          <p:nvPr/>
        </p:nvSpPr>
        <p:spPr>
          <a:xfrm>
            <a:off x="5257800" y="1581150"/>
            <a:ext cx="3430200" cy="18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Founded 1905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Chicago, IL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Paul Harris</a:t>
            </a:r>
            <a:r>
              <a:rPr lang="en-US"/>
              <a:t> </a:t>
            </a:r>
            <a:r>
              <a:rPr lang="en-US" i="1">
                <a:solidFill>
                  <a:srgbClr val="FFFFFF"/>
                </a:solidFill>
              </a:rPr>
              <a:t>(&amp; friends)</a:t>
            </a:r>
            <a:endParaRPr sz="2400">
              <a:solidFill>
                <a:srgbClr val="FFFFFF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-US" sz="2400">
                <a:solidFill>
                  <a:srgbClr val="FFFFFF"/>
                </a:solidFill>
              </a:rPr>
              <a:t>1st project: </a:t>
            </a:r>
            <a:endParaRPr sz="2400">
              <a:solidFill>
                <a:srgbClr val="FFFFFF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</a:rPr>
              <a:t>Public Toilets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381000" y="342900"/>
            <a:ext cx="87630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Narrow"/>
              <a:buNone/>
            </a:pPr>
            <a:r>
              <a:rPr lang="en-US" sz="320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Our History – Rotary Today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7"/>
          <p:cNvSpPr txBox="1"/>
          <p:nvPr/>
        </p:nvSpPr>
        <p:spPr>
          <a:xfrm>
            <a:off x="4876800" y="1962150"/>
            <a:ext cx="41148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Over 1.2 million members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35,000 global clubs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135 countries</a:t>
            </a:r>
            <a:endParaRPr/>
          </a:p>
        </p:txBody>
      </p:sp>
      <p:pic>
        <p:nvPicPr>
          <p:cNvPr id="71" name="Google Shape;7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" y="1200150"/>
            <a:ext cx="4579937" cy="287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>
            <a:spLocks noGrp="1"/>
          </p:cNvSpPr>
          <p:nvPr>
            <p:ph type="title"/>
          </p:nvPr>
        </p:nvSpPr>
        <p:spPr>
          <a:xfrm>
            <a:off x="381000" y="342900"/>
            <a:ext cx="87630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Narrow"/>
              <a:buNone/>
            </a:pPr>
            <a:r>
              <a:rPr lang="en-US" sz="320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Our History – Polio Eradication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8"/>
          <p:cNvSpPr txBox="1"/>
          <p:nvPr/>
        </p:nvSpPr>
        <p:spPr>
          <a:xfrm>
            <a:off x="4954100" y="1352550"/>
            <a:ext cx="3876900" cy="20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Working to Eradicate Polio for over 30 Years</a:t>
            </a: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>
                <a:solidFill>
                  <a:schemeClr val="lt1"/>
                </a:solidFill>
              </a:rPr>
              <a:t>START: 350,000 cases per year (1000 per day!)</a:t>
            </a:r>
            <a:endParaRPr sz="2400">
              <a:solidFill>
                <a:schemeClr val="lt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>
                <a:solidFill>
                  <a:schemeClr val="lt1"/>
                </a:solidFill>
              </a:rPr>
              <a:t>NOW: 33 cases in 2018</a:t>
            </a:r>
            <a:endParaRPr sz="2400">
              <a:solidFill>
                <a:schemeClr val="lt1"/>
              </a:solidFill>
            </a:endParaRPr>
          </a:p>
        </p:txBody>
      </p:sp>
      <p:pic>
        <p:nvPicPr>
          <p:cNvPr id="78" name="Google Shape;7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200150"/>
            <a:ext cx="4267200" cy="24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57400" y="3714750"/>
            <a:ext cx="6931025" cy="969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>
            <a:spLocks noGrp="1"/>
          </p:cNvSpPr>
          <p:nvPr>
            <p:ph type="title"/>
          </p:nvPr>
        </p:nvSpPr>
        <p:spPr>
          <a:xfrm>
            <a:off x="381000" y="342900"/>
            <a:ext cx="8763000" cy="39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Our History - The Rotary Foundation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9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222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spcBef>
                <a:spcPts val="45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Rotary’s philanthropic arm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Started in 1917 with $26.50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In 2007, the Bill and Melinda Gates Foundation pledged $2 for $1 match for Polio Plus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Spent over $3 billion on humanitarian efforts and scholarships</a:t>
            </a:r>
            <a:endParaRPr sz="2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title"/>
          </p:nvPr>
        </p:nvSpPr>
        <p:spPr>
          <a:xfrm>
            <a:off x="381000" y="342900"/>
            <a:ext cx="87630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Narrow"/>
              <a:buNone/>
            </a:pPr>
            <a:r>
              <a:rPr lang="en-US" sz="320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Our History – The Four Way Test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6600" y="819150"/>
            <a:ext cx="2857500" cy="427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RF-PowerpointDesignEN_Dark">
  <a:themeElements>
    <a:clrScheme name="Rotary-NewBrand_Pallette">
      <a:dk1>
        <a:srgbClr val="958D85"/>
      </a:dk1>
      <a:lt1>
        <a:srgbClr val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Slate_NoMoE">
  <a:themeElements>
    <a:clrScheme name="Rotary-NewBrand_Pallette">
      <a:dk1>
        <a:srgbClr val="958D85"/>
      </a:dk1>
      <a:lt1>
        <a:srgbClr val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late_NoMoE">
  <a:themeElements>
    <a:clrScheme name="Rotary-NewBrand_Pallette">
      <a:dk1>
        <a:srgbClr val="958D85"/>
      </a:dk1>
      <a:lt1>
        <a:srgbClr val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late_NoMoE">
  <a:themeElements>
    <a:clrScheme name="Rotary-NewBrand_Pallette">
      <a:dk1>
        <a:srgbClr val="958D85"/>
      </a:dk1>
      <a:lt1>
        <a:srgbClr val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634</Words>
  <Application>Microsoft Office PowerPoint</Application>
  <PresentationFormat>On-screen Show (16:9)</PresentationFormat>
  <Paragraphs>114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Georgia</vt:lpstr>
      <vt:lpstr>Arial Narrow</vt:lpstr>
      <vt:lpstr>TRF-PowerpointDesignEN_Dark</vt:lpstr>
      <vt:lpstr>2_Slate_NoMoE</vt:lpstr>
      <vt:lpstr>1_Slate_NoMoE</vt:lpstr>
      <vt:lpstr>Slate_NoMoE</vt:lpstr>
      <vt:lpstr>Welcome Guests</vt:lpstr>
      <vt:lpstr>PowerPoint Presentation</vt:lpstr>
      <vt:lpstr>Rotary is ...</vt:lpstr>
      <vt:lpstr>Rotary In the World</vt:lpstr>
      <vt:lpstr>Our History – Paul Harris</vt:lpstr>
      <vt:lpstr>Our History – Rotary Today</vt:lpstr>
      <vt:lpstr>Our History – Polio Eradication</vt:lpstr>
      <vt:lpstr>Our History - The Rotary Foundation</vt:lpstr>
      <vt:lpstr>Our History – The Four Way Test</vt:lpstr>
      <vt:lpstr>Newark Morning Rotary</vt:lpstr>
      <vt:lpstr>Newark Morning Rotary</vt:lpstr>
      <vt:lpstr>Dedicated to Serving the Community</vt:lpstr>
      <vt:lpstr>… and time when we can.</vt:lpstr>
      <vt:lpstr>Report To Our Community</vt:lpstr>
      <vt:lpstr>No Raffle Tickets, Pizza Kits, or ongoing sales</vt:lpstr>
      <vt:lpstr>Newark Morning Rotary</vt:lpstr>
      <vt:lpstr>We’re just like you …</vt:lpstr>
      <vt:lpstr>Newark Morning Rotary</vt:lpstr>
      <vt:lpstr>Is This for Me?</vt:lpstr>
      <vt:lpstr>Is This for Me?</vt:lpstr>
      <vt:lpstr>Is This for Me?</vt:lpstr>
      <vt:lpstr>Is This for Me? </vt:lpstr>
      <vt:lpstr>Is This for Me?</vt:lpstr>
      <vt:lpstr>Is This for Me?</vt:lpstr>
      <vt:lpstr>Is This for Me?</vt:lpstr>
      <vt:lpstr>Is This for Me?</vt:lpstr>
      <vt:lpstr>Thank You for Attending!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Guests</dc:title>
  <dc:creator>John Mager</dc:creator>
  <cp:lastModifiedBy>Sandra Early</cp:lastModifiedBy>
  <cp:revision>1</cp:revision>
  <dcterms:modified xsi:type="dcterms:W3CDTF">2025-02-19T18:36:05Z</dcterms:modified>
</cp:coreProperties>
</file>